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63" r:id="rId4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C3514"/>
    <a:srgbClr val="FA4716"/>
    <a:srgbClr val="E92C27"/>
    <a:srgbClr val="EE8D22"/>
    <a:srgbClr val="CE4F08"/>
    <a:srgbClr val="B13807"/>
    <a:srgbClr val="FF1111"/>
    <a:srgbClr val="881408"/>
    <a:srgbClr val="ED4A09"/>
    <a:srgbClr val="C4774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F:\admo\2015-2018\PROTECCION%20CIVIL\TRANSPARENCIA\formatos%20web%202018\INFORMACION%20PRESENTACION%20OCTUBRE%20DICIEMBRE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dLbls>
          <c:showVal val="1"/>
        </c:dLbls>
        <c:gapWidth val="65"/>
        <c:axId val="72899200"/>
        <c:axId val="86147456"/>
      </c:barChart>
      <c:catAx>
        <c:axId val="72899200"/>
        <c:scaling>
          <c:orientation val="minMax"/>
        </c:scaling>
        <c:axPos val="b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86147456"/>
        <c:crosses val="autoZero"/>
        <c:auto val="1"/>
        <c:lblAlgn val="ctr"/>
        <c:lblOffset val="100"/>
      </c:catAx>
      <c:valAx>
        <c:axId val="861474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289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dLbls>
          <c:showVal val="1"/>
        </c:dLbls>
        <c:gapWidth val="65"/>
        <c:axId val="137103232"/>
        <c:axId val="137104768"/>
      </c:barChart>
      <c:catAx>
        <c:axId val="137103232"/>
        <c:scaling>
          <c:orientation val="minMax"/>
        </c:scaling>
        <c:axPos val="b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7104768"/>
        <c:crosses val="autoZero"/>
        <c:auto val="1"/>
        <c:lblAlgn val="ctr"/>
        <c:lblOffset val="100"/>
      </c:catAx>
      <c:valAx>
        <c:axId val="1371047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3710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VISTOS BUENOS REALIZADOS POR DIRECCION DE PROTECCION CIVIL</a:t>
            </a:r>
          </a:p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pattFill prst="narHorz">
                <a:fgClr>
                  <a:srgbClr val="92D050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72-40D1-9EFF-8E026C77EABE}"/>
              </c:ext>
            </c:extLst>
          </c:dPt>
          <c:dPt>
            <c:idx val="1"/>
            <c:spPr>
              <a:pattFill prst="narHorz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72-40D1-9EFF-8E026C77EABE}"/>
              </c:ext>
            </c:extLst>
          </c:dPt>
          <c:dPt>
            <c:idx val="2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C72-40D1-9EFF-8E026C77EABE}"/>
              </c:ext>
            </c:extLst>
          </c:dPt>
          <c:dPt>
            <c:idx val="3"/>
            <c:spPr>
              <a:pattFill prst="narHorz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4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C72-40D1-9EFF-8E026C77EABE}"/>
              </c:ext>
            </c:extLst>
          </c:dPt>
          <c:dPt>
            <c:idx val="4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C72-40D1-9EFF-8E026C77EABE}"/>
              </c:ext>
            </c:extLst>
          </c:dPt>
          <c:dPt>
            <c:idx val="5"/>
            <c:spPr>
              <a:pattFill prst="narHorz">
                <a:fgClr>
                  <a:schemeClr val="accent6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6"/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C72-40D1-9EFF-8E026C77EABE}"/>
              </c:ext>
            </c:extLst>
          </c:dPt>
          <c:dPt>
            <c:idx val="6"/>
            <c:spPr>
              <a:pattFill prst="narHorz">
                <a:fgClr>
                  <a:srgbClr val="FC3514"/>
                </a:fgClr>
                <a:bgClr>
                  <a:schemeClr val="bg1"/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C72-40D1-9EFF-8E026C77EABE}"/>
              </c:ext>
            </c:extLst>
          </c:dPt>
          <c:dPt>
            <c:idx val="7"/>
            <c:spPr>
              <a:pattFill prst="narHorz">
                <a:fgClr>
                  <a:schemeClr val="accent2">
                    <a:lumMod val="60000"/>
                  </a:schemeClr>
                </a:fgClr>
                <a:bgClr>
                  <a:schemeClr val="accent2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2">
                    <a:lumMod val="60000"/>
                  </a:scheme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C72-40D1-9EFF-8E026C77EA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Hoja1!$B$84:$B$91</c:f>
              <c:strCache>
                <c:ptCount val="8"/>
                <c:pt idx="0">
                  <c:v>PROGRAMA INTERNO</c:v>
                </c:pt>
                <c:pt idx="1">
                  <c:v>NOM 031</c:v>
                </c:pt>
                <c:pt idx="2">
                  <c:v>ANUNCIO</c:v>
                </c:pt>
                <c:pt idx="3">
                  <c:v>INCENDIO</c:v>
                </c:pt>
                <c:pt idx="4">
                  <c:v>FACTIBILIDAD</c:v>
                </c:pt>
                <c:pt idx="5">
                  <c:v>ESTACIONAMIENTO EXCLUSIVO</c:v>
                </c:pt>
                <c:pt idx="6">
                  <c:v>DICTAMEN ESTRUCTURAL</c:v>
                </c:pt>
                <c:pt idx="7">
                  <c:v>REPORTE CIUDADANO</c:v>
                </c:pt>
              </c:strCache>
            </c:strRef>
          </c:cat>
          <c:val>
            <c:numRef>
              <c:f>Hoja1!$C$84:$C$91</c:f>
              <c:numCache>
                <c:formatCode>General</c:formatCode>
                <c:ptCount val="8"/>
                <c:pt idx="0">
                  <c:v>99</c:v>
                </c:pt>
                <c:pt idx="1">
                  <c:v>8</c:v>
                </c:pt>
                <c:pt idx="2">
                  <c:v>18</c:v>
                </c:pt>
                <c:pt idx="3">
                  <c:v>1</c:v>
                </c:pt>
                <c:pt idx="4">
                  <c:v>9</c:v>
                </c:pt>
                <c:pt idx="5">
                  <c:v>3</c:v>
                </c:pt>
                <c:pt idx="6">
                  <c:v>12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C72-40D1-9EFF-8E026C77EABE}"/>
            </c:ext>
          </c:extLst>
        </c:ser>
        <c:dLbls>
          <c:showVal val="1"/>
        </c:dLbls>
        <c:gapWidth val="164"/>
        <c:overlap val="-22"/>
        <c:axId val="72937856"/>
        <c:axId val="72939392"/>
      </c:barChart>
      <c:catAx>
        <c:axId val="72937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2939392"/>
        <c:crosses val="autoZero"/>
        <c:auto val="1"/>
        <c:lblAlgn val="ctr"/>
        <c:lblOffset val="100"/>
      </c:catAx>
      <c:valAx>
        <c:axId val="7293939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293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7249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6032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8117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4548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652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375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9370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7632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6637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351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5882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FFBE5-74DB-4224-AA60-193086822302}" type="datetimeFigureOut">
              <a:rPr lang="es-MX" smtClean="0"/>
              <a:pPr/>
              <a:t>18/06/2018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F853-0903-49CA-95B1-C6B9DFB2598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25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294963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359" y="311212"/>
            <a:ext cx="1184445" cy="1388799"/>
          </a:xfrm>
          <a:prstGeom prst="rect">
            <a:avLst/>
          </a:prstGeom>
          <a:noFill/>
        </p:spPr>
      </p:pic>
      <p:graphicFrame>
        <p:nvGraphicFramePr>
          <p:cNvPr id="8" name="Gráfico 7"/>
          <p:cNvGraphicFramePr>
            <a:graphicFrameLocks/>
          </p:cNvGraphicFramePr>
          <p:nvPr>
            <p:extLst/>
          </p:nvPr>
        </p:nvGraphicFramePr>
        <p:xfrm>
          <a:off x="3810000" y="2044564"/>
          <a:ext cx="4572000" cy="455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35E17852-352B-42E0-BBAF-14E9A19A784F}"/>
              </a:ext>
            </a:extLst>
          </p:cNvPr>
          <p:cNvSpPr txBox="1"/>
          <p:nvPr/>
        </p:nvSpPr>
        <p:spPr>
          <a:xfrm>
            <a:off x="684758" y="2096361"/>
            <a:ext cx="110431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/>
              <a:t>ANEXO DEL FORMATO</a:t>
            </a:r>
          </a:p>
          <a:p>
            <a:pPr algn="ctr"/>
            <a:endParaRPr lang="es-MX" sz="5400" b="1" dirty="0"/>
          </a:p>
          <a:p>
            <a:pPr algn="ctr"/>
            <a:r>
              <a:rPr lang="es-MX" sz="5400" b="1" dirty="0"/>
              <a:t>ARTICULO 95 FRACCION XXXIXB</a:t>
            </a:r>
          </a:p>
          <a:p>
            <a:pPr algn="ctr"/>
            <a:r>
              <a:rPr lang="es-MX" sz="5400" b="1" dirty="0"/>
              <a:t>TRAMITES PARA ACCEDER A OTROS</a:t>
            </a:r>
          </a:p>
          <a:p>
            <a:pPr algn="ctr"/>
            <a:r>
              <a:rPr lang="es-MX" sz="5400" b="1" dirty="0"/>
              <a:t>PROGRAMAS QUE OFRECEN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156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65520" y="294963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4359" y="311212"/>
            <a:ext cx="1184445" cy="1388799"/>
          </a:xfrm>
          <a:prstGeom prst="rect">
            <a:avLst/>
          </a:prstGeom>
          <a:noFill/>
        </p:spPr>
      </p:pic>
      <p:graphicFrame>
        <p:nvGraphicFramePr>
          <p:cNvPr id="8" name="Gráfico 7"/>
          <p:cNvGraphicFramePr>
            <a:graphicFrameLocks/>
          </p:cNvGraphicFramePr>
          <p:nvPr>
            <p:extLst/>
          </p:nvPr>
        </p:nvGraphicFramePr>
        <p:xfrm>
          <a:off x="3810000" y="2044564"/>
          <a:ext cx="4572000" cy="4553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00748EB2-B953-4FFF-92AD-F95EC1C9A552}"/>
              </a:ext>
            </a:extLst>
          </p:cNvPr>
          <p:cNvSpPr/>
          <p:nvPr/>
        </p:nvSpPr>
        <p:spPr>
          <a:xfrm>
            <a:off x="1874972" y="2306153"/>
            <a:ext cx="838582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TRAMITES REALIZADOS 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 </a:t>
            </a:r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DIRECCION</a:t>
            </a:r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</a:t>
            </a:r>
          </a:p>
          <a:p>
            <a:pPr algn="ctr"/>
            <a:r>
              <a:rPr lang="es-E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PROTECCION CIVIL</a:t>
            </a:r>
          </a:p>
          <a:p>
            <a:pPr algn="ctr"/>
            <a:r>
              <a:rPr lang="es-E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OCTUBRE – DICIEMBRE 2017</a:t>
            </a:r>
          </a:p>
        </p:txBody>
      </p:sp>
    </p:spTree>
    <p:extLst>
      <p:ext uri="{BB962C8B-B14F-4D97-AF65-F5344CB8AC3E}">
        <p14:creationId xmlns:p14="http://schemas.microsoft.com/office/powerpoint/2010/main" xmlns="" val="119213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5"/>
          <p:cNvSpPr txBox="1">
            <a:spLocks/>
          </p:cNvSpPr>
          <p:nvPr/>
        </p:nvSpPr>
        <p:spPr>
          <a:xfrm>
            <a:off x="1725768" y="365126"/>
            <a:ext cx="8178086" cy="1679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MUNICIPIO DE JUAREZ, N.L.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SECRETARIA DE SEGURIDAD PUBLICA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ADMON. 2015-2018</a:t>
            </a:r>
            <a:b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PROTECCION CIVIL MUNICIPAL</a:t>
            </a:r>
          </a:p>
        </p:txBody>
      </p:sp>
      <p:pic>
        <p:nvPicPr>
          <p:cNvPr id="6" name="Imagen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06119" y="311212"/>
            <a:ext cx="1676668" cy="1607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3" descr="escudo cart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2996" y="365126"/>
            <a:ext cx="1184445" cy="1388799"/>
          </a:xfrm>
          <a:prstGeom prst="rect">
            <a:avLst/>
          </a:prstGeom>
          <a:noFill/>
        </p:spPr>
      </p:pic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A820CE9D-5F42-4A34-BDDE-AD8EB38490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97226233"/>
              </p:ext>
            </p:extLst>
          </p:nvPr>
        </p:nvGraphicFramePr>
        <p:xfrm>
          <a:off x="576775" y="2057399"/>
          <a:ext cx="11169748" cy="4526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783454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5430</TotalTime>
  <Words>53</Words>
  <Application>Microsoft Office PowerPoint</Application>
  <PresentationFormat>Personalizado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MUNICIPIO DE JUAREZ, N.L. SECRETARIA DE SEGURIDAD PUBLICA AD</dc:title>
  <dc:creator>Liliana</dc:creator>
  <cp:lastModifiedBy>luis michel</cp:lastModifiedBy>
  <cp:revision>225</cp:revision>
  <cp:lastPrinted>2017-03-01T22:25:25Z</cp:lastPrinted>
  <dcterms:created xsi:type="dcterms:W3CDTF">2015-11-30T16:59:03Z</dcterms:created>
  <dcterms:modified xsi:type="dcterms:W3CDTF">2018-06-18T20:48:03Z</dcterms:modified>
</cp:coreProperties>
</file>